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73" r:id="rId3"/>
    <p:sldId id="274" r:id="rId4"/>
    <p:sldId id="275" r:id="rId5"/>
    <p:sldId id="276" r:id="rId6"/>
    <p:sldId id="257" r:id="rId7"/>
    <p:sldId id="258" r:id="rId8"/>
    <p:sldId id="259" r:id="rId9"/>
    <p:sldId id="260" r:id="rId10"/>
    <p:sldId id="261" r:id="rId11"/>
    <p:sldId id="262" r:id="rId12"/>
    <p:sldId id="263" r:id="rId13"/>
    <p:sldId id="264" r:id="rId14"/>
    <p:sldId id="265" r:id="rId15"/>
    <p:sldId id="266" r:id="rId16"/>
    <p:sldId id="269" r:id="rId17"/>
    <p:sldId id="270" r:id="rId18"/>
    <p:sldId id="271" r:id="rId19"/>
    <p:sldId id="272"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02" autoAdjust="0"/>
    <p:restoredTop sz="94632" autoAdjust="0"/>
  </p:normalViewPr>
  <p:slideViewPr>
    <p:cSldViewPr snapToGrid="0" snapToObjects="1">
      <p:cViewPr varScale="1">
        <p:scale>
          <a:sx n="104" d="100"/>
          <a:sy n="104" d="100"/>
        </p:scale>
        <p:origin x="-10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CE9471-3027-6342-A453-DD5C1B78E390}" type="datetimeFigureOut">
              <a:rPr lang="en-US" smtClean="0"/>
              <a:pPr/>
              <a:t>10/19/16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41F9B-6133-0B4C-9ED0-38B8461587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CE9471-3027-6342-A453-DD5C1B78E390}" type="datetimeFigureOut">
              <a:rPr lang="en-US" smtClean="0"/>
              <a:pPr/>
              <a:t>10/19/16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41F9B-6133-0B4C-9ED0-38B8461587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CE9471-3027-6342-A453-DD5C1B78E390}" type="datetimeFigureOut">
              <a:rPr lang="en-US" smtClean="0"/>
              <a:pPr/>
              <a:t>10/19/16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41F9B-6133-0B4C-9ED0-38B8461587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CE9471-3027-6342-A453-DD5C1B78E390}" type="datetimeFigureOut">
              <a:rPr lang="en-US" smtClean="0"/>
              <a:pPr/>
              <a:t>10/19/16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41F9B-6133-0B4C-9ED0-38B8461587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CE9471-3027-6342-A453-DD5C1B78E390}" type="datetimeFigureOut">
              <a:rPr lang="en-US" smtClean="0"/>
              <a:pPr/>
              <a:t>10/19/16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41F9B-6133-0B4C-9ED0-38B84615879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CE9471-3027-6342-A453-DD5C1B78E390}" type="datetimeFigureOut">
              <a:rPr lang="en-US" smtClean="0"/>
              <a:pPr/>
              <a:t>10/19/16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41F9B-6133-0B4C-9ED0-38B8461587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CE9471-3027-6342-A453-DD5C1B78E390}" type="datetimeFigureOut">
              <a:rPr lang="en-US" smtClean="0"/>
              <a:pPr/>
              <a:t>10/19/16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341F9B-6133-0B4C-9ED0-38B8461587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CE9471-3027-6342-A453-DD5C1B78E390}" type="datetimeFigureOut">
              <a:rPr lang="en-US" smtClean="0"/>
              <a:pPr/>
              <a:t>10/19/16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341F9B-6133-0B4C-9ED0-38B8461587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CE9471-3027-6342-A453-DD5C1B78E390}" type="datetimeFigureOut">
              <a:rPr lang="en-US" smtClean="0"/>
              <a:pPr/>
              <a:t>10/19/16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341F9B-6133-0B4C-9ED0-38B8461587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CE9471-3027-6342-A453-DD5C1B78E390}" type="datetimeFigureOut">
              <a:rPr lang="en-US" smtClean="0"/>
              <a:pPr/>
              <a:t>10/19/16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41F9B-6133-0B4C-9ED0-38B8461587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CE9471-3027-6342-A453-DD5C1B78E390}" type="datetimeFigureOut">
              <a:rPr lang="en-US" smtClean="0"/>
              <a:pPr/>
              <a:t>10/19/16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41F9B-6133-0B4C-9ED0-38B8461587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E9471-3027-6342-A453-DD5C1B78E390}" type="datetimeFigureOut">
              <a:rPr lang="en-US" smtClean="0"/>
              <a:pPr/>
              <a:t>10/19/16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341F9B-6133-0B4C-9ED0-38B8461587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Persuasive Essay</a:t>
            </a:r>
            <a:endParaRPr lang="en-US" dirty="0"/>
          </a:p>
        </p:txBody>
      </p:sp>
      <p:sp>
        <p:nvSpPr>
          <p:cNvPr id="3" name="Subtitle 2"/>
          <p:cNvSpPr>
            <a:spLocks noGrp="1"/>
          </p:cNvSpPr>
          <p:nvPr>
            <p:ph type="subTitle" idx="1"/>
          </p:nvPr>
        </p:nvSpPr>
        <p:spPr/>
        <p:txBody>
          <a:bodyPr/>
          <a:lstStyle/>
          <a:p>
            <a:r>
              <a:rPr lang="en-US" dirty="0" smtClean="0"/>
              <a:t>Putting it all Together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Now, put them all together</a:t>
            </a:r>
            <a:endParaRPr lang="en-US" dirty="0">
              <a:solidFill>
                <a:schemeClr val="tx2"/>
              </a:solidFill>
            </a:endParaRPr>
          </a:p>
        </p:txBody>
      </p:sp>
      <p:sp>
        <p:nvSpPr>
          <p:cNvPr id="3" name="Content Placeholder 2"/>
          <p:cNvSpPr>
            <a:spLocks noGrp="1"/>
          </p:cNvSpPr>
          <p:nvPr>
            <p:ph idx="1"/>
          </p:nvPr>
        </p:nvSpPr>
        <p:spPr/>
        <p:txBody>
          <a:bodyPr>
            <a:normAutofit lnSpcReduction="10000"/>
          </a:bodyPr>
          <a:lstStyle/>
          <a:p>
            <a:r>
              <a:rPr lang="en-US" dirty="0" smtClean="0"/>
              <a:t>Counter claim/concession</a:t>
            </a:r>
          </a:p>
          <a:p>
            <a:r>
              <a:rPr lang="en-US" dirty="0" smtClean="0"/>
              <a:t>Reason/support for claim</a:t>
            </a:r>
          </a:p>
          <a:p>
            <a:r>
              <a:rPr lang="en-US" dirty="0" smtClean="0"/>
              <a:t>Rebuttal with citation (your research)</a:t>
            </a:r>
          </a:p>
          <a:p>
            <a:pPr lvl="2"/>
            <a:r>
              <a:rPr lang="en-US" dirty="0" smtClean="0">
                <a:solidFill>
                  <a:schemeClr val="accent6"/>
                </a:solidFill>
              </a:rPr>
              <a:t>There are those who claim that mandatory drug testing is a violation of the student’s privacy.  They say that making a student “pee in a cup” is not the school’s job. However, research shows that there are other tests a school may use, such as hair testing which is not considered an invasion of student’s personal privacy (Jones 43).  Jones states that “……………………………..” (46).</a:t>
            </a:r>
          </a:p>
          <a:p>
            <a:pPr lvl="2"/>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let’s begin</a:t>
            </a:r>
            <a:endParaRPr lang="en-US" dirty="0"/>
          </a:p>
        </p:txBody>
      </p:sp>
      <p:sp>
        <p:nvSpPr>
          <p:cNvPr id="3" name="Content Placeholder 2"/>
          <p:cNvSpPr>
            <a:spLocks noGrp="1"/>
          </p:cNvSpPr>
          <p:nvPr>
            <p:ph idx="1"/>
          </p:nvPr>
        </p:nvSpPr>
        <p:spPr/>
        <p:txBody>
          <a:bodyPr/>
          <a:lstStyle/>
          <a:p>
            <a:r>
              <a:rPr lang="en-US" dirty="0" smtClean="0"/>
              <a:t>Start with a list, or Concept Map</a:t>
            </a:r>
          </a:p>
          <a:p>
            <a:r>
              <a:rPr lang="en-US" dirty="0" smtClean="0"/>
              <a:t>List 2 Claims – Pros – that support your position</a:t>
            </a:r>
          </a:p>
          <a:p>
            <a:r>
              <a:rPr lang="en-US" dirty="0" smtClean="0"/>
              <a:t>List 2 Concessions/Counter Claims – Cons – that correspond to the ‘pro’ – but represent the ‘other’ side</a:t>
            </a:r>
          </a:p>
          <a:p>
            <a:r>
              <a:rPr lang="en-US" dirty="0" smtClean="0"/>
              <a:t>List 1 Pro – your strongest argument for your position (no con needed!)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find your evidence</a:t>
            </a:r>
            <a:endParaRPr lang="en-US" dirty="0"/>
          </a:p>
        </p:txBody>
      </p:sp>
      <p:sp>
        <p:nvSpPr>
          <p:cNvPr id="3" name="Content Placeholder 2"/>
          <p:cNvSpPr>
            <a:spLocks noGrp="1"/>
          </p:cNvSpPr>
          <p:nvPr>
            <p:ph idx="1"/>
          </p:nvPr>
        </p:nvSpPr>
        <p:spPr/>
        <p:txBody>
          <a:bodyPr/>
          <a:lstStyle/>
          <a:p>
            <a:r>
              <a:rPr lang="en-US" dirty="0" smtClean="0"/>
              <a:t>Find evidence to support each position – pro and con</a:t>
            </a:r>
          </a:p>
          <a:p>
            <a:pPr lvl="1"/>
            <a:r>
              <a:rPr lang="en-US" dirty="0" smtClean="0"/>
              <a:t>Cite “direct quotes” from the text</a:t>
            </a:r>
          </a:p>
          <a:p>
            <a:pPr lvl="1"/>
            <a:r>
              <a:rPr lang="en-US" dirty="0" smtClean="0"/>
              <a:t>Or, use indirect quotes</a:t>
            </a:r>
          </a:p>
          <a:p>
            <a:pPr lvl="1"/>
            <a:r>
              <a:rPr lang="en-US" dirty="0" smtClean="0"/>
              <a:t>Use outside sources (EBSCO) – </a:t>
            </a:r>
            <a:r>
              <a:rPr lang="en-US" i="1" dirty="0" smtClean="0"/>
              <a:t>honors only</a:t>
            </a:r>
            <a:endParaRPr lang="en-US" dirty="0" smtClean="0"/>
          </a:p>
          <a:p>
            <a:pPr lvl="1"/>
            <a:r>
              <a:rPr lang="en-US" dirty="0" smtClean="0"/>
              <a:t>Remember: you need page numbers either way</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Organize Your Thoughts - Outline</a:t>
            </a:r>
            <a:endParaRPr lang="en-US" dirty="0"/>
          </a:p>
        </p:txBody>
      </p:sp>
      <p:sp>
        <p:nvSpPr>
          <p:cNvPr id="3" name="Content Placeholder 2"/>
          <p:cNvSpPr>
            <a:spLocks noGrp="1"/>
          </p:cNvSpPr>
          <p:nvPr>
            <p:ph idx="1"/>
          </p:nvPr>
        </p:nvSpPr>
        <p:spPr/>
        <p:txBody>
          <a:bodyPr/>
          <a:lstStyle/>
          <a:p>
            <a:r>
              <a:rPr lang="en-US" dirty="0" smtClean="0"/>
              <a:t>Introduction</a:t>
            </a:r>
          </a:p>
          <a:p>
            <a:pPr lvl="1"/>
            <a:r>
              <a:rPr lang="en-US" dirty="0" smtClean="0"/>
              <a:t>Hook</a:t>
            </a:r>
          </a:p>
          <a:p>
            <a:pPr lvl="1"/>
            <a:r>
              <a:rPr lang="en-US" dirty="0" smtClean="0"/>
              <a:t>Background</a:t>
            </a:r>
          </a:p>
          <a:p>
            <a:pPr lvl="1"/>
            <a:r>
              <a:rPr lang="en-US" dirty="0" smtClean="0"/>
              <a:t>Thesis Statement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sp>
        <p:nvSpPr>
          <p:cNvPr id="3" name="Content Placeholder 2"/>
          <p:cNvSpPr>
            <a:spLocks noGrp="1"/>
          </p:cNvSpPr>
          <p:nvPr>
            <p:ph idx="1"/>
          </p:nvPr>
        </p:nvSpPr>
        <p:spPr/>
        <p:txBody>
          <a:bodyPr/>
          <a:lstStyle/>
          <a:p>
            <a:r>
              <a:rPr lang="en-US" dirty="0" smtClean="0"/>
              <a:t>Here is where you have a choice.  </a:t>
            </a:r>
          </a:p>
          <a:p>
            <a:r>
              <a:rPr lang="en-US" dirty="0" smtClean="0"/>
              <a:t>Begin each body paragraph with pros first, followed by cons – or, vice versa!</a:t>
            </a:r>
          </a:p>
          <a:p>
            <a:r>
              <a:rPr lang="en-US" dirty="0" smtClean="0"/>
              <a:t>Here’s something to remember:</a:t>
            </a:r>
          </a:p>
          <a:p>
            <a:pPr lvl="1"/>
            <a:r>
              <a:rPr lang="en-US" dirty="0" smtClean="0"/>
              <a:t>The con has to directly relate to the pro in the same paragraph</a:t>
            </a:r>
          </a:p>
          <a:p>
            <a:pPr lvl="1"/>
            <a:r>
              <a:rPr lang="en-US" dirty="0" smtClean="0"/>
              <a:t>If you are talking about apples, do not compare to horses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Point-By-Point Style</a:t>
            </a:r>
            <a:endParaRPr lang="en-US" dirty="0"/>
          </a:p>
        </p:txBody>
      </p:sp>
      <p:sp>
        <p:nvSpPr>
          <p:cNvPr id="3" name="Content Placeholder 2"/>
          <p:cNvSpPr>
            <a:spLocks noGrp="1"/>
          </p:cNvSpPr>
          <p:nvPr>
            <p:ph idx="1"/>
          </p:nvPr>
        </p:nvSpPr>
        <p:spPr/>
        <p:txBody>
          <a:bodyPr/>
          <a:lstStyle/>
          <a:p>
            <a:pPr marL="514350" indent="-514350"/>
            <a:r>
              <a:rPr lang="en-US" dirty="0" smtClean="0"/>
              <a:t>With this structure, you address the opposing argument in Body Paragraphs 2 &amp; 3</a:t>
            </a:r>
          </a:p>
          <a:p>
            <a:pPr marL="514350" indent="-514350"/>
            <a:r>
              <a:rPr lang="en-US" dirty="0" smtClean="0"/>
              <a:t>Then, you refute it (prove it wrong) with your argument.</a:t>
            </a:r>
          </a:p>
          <a:p>
            <a:pPr marL="514350" indent="-514350"/>
            <a:r>
              <a:rPr lang="en-US" dirty="0" smtClean="0"/>
              <a:t>Of course, you need to supply proof/evidence for each!</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US" dirty="0" smtClean="0"/>
              <a:t>Opposing viewpoint #1</a:t>
            </a:r>
          </a:p>
          <a:p>
            <a:pPr marL="914400" lvl="1" indent="-514350"/>
            <a:r>
              <a:rPr lang="en-US" dirty="0" smtClean="0"/>
              <a:t>Sentence/proof discussing</a:t>
            </a:r>
          </a:p>
          <a:p>
            <a:pPr marL="914400" lvl="1" indent="-514350"/>
            <a:r>
              <a:rPr lang="en-US" dirty="0" smtClean="0"/>
              <a:t>Counter with your position, conceding valid points of other side, but clearly proving your position is correct</a:t>
            </a:r>
          </a:p>
          <a:p>
            <a:pPr marL="914400" lvl="1" indent="-514350"/>
            <a:r>
              <a:rPr lang="en-US" dirty="0" smtClean="0"/>
              <a:t>Wrap up with a closing statement</a:t>
            </a:r>
          </a:p>
          <a:p>
            <a:pPr marL="514350" indent="-514350">
              <a:buFont typeface="+mj-lt"/>
              <a:buAutoNum type="arabicPeriod"/>
            </a:pPr>
            <a:r>
              <a:rPr lang="en-US" dirty="0" smtClean="0"/>
              <a:t>Use this same ‘style’ for Body Paragraph 2</a:t>
            </a:r>
          </a:p>
          <a:p>
            <a:pPr marL="514350" indent="-514350">
              <a:buFont typeface="+mj-lt"/>
              <a:buAutoNum type="arabicPeriod"/>
            </a:pPr>
            <a:r>
              <a:rPr lang="en-US" dirty="0" smtClean="0"/>
              <a:t>Present your strongest pro, supporting your position.  </a:t>
            </a:r>
          </a:p>
          <a:p>
            <a:pPr marL="914400" lvl="1" indent="-514350"/>
            <a:r>
              <a:rPr lang="en-US" dirty="0" smtClean="0"/>
              <a:t>Explain why overall your position on the argument is clearly the superior position.  No ‘con’ is included in this paragraph.</a:t>
            </a:r>
          </a:p>
          <a:p>
            <a:pPr marL="914400" lvl="1" indent="-514350"/>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 of Proof</a:t>
            </a:r>
            <a:endParaRPr lang="en-US" dirty="0"/>
          </a:p>
        </p:txBody>
      </p:sp>
      <p:sp>
        <p:nvSpPr>
          <p:cNvPr id="3" name="Content Placeholder 2"/>
          <p:cNvSpPr>
            <a:spLocks noGrp="1"/>
          </p:cNvSpPr>
          <p:nvPr>
            <p:ph idx="1"/>
          </p:nvPr>
        </p:nvSpPr>
        <p:spPr/>
        <p:txBody>
          <a:bodyPr/>
          <a:lstStyle/>
          <a:p>
            <a:r>
              <a:rPr lang="en-US" dirty="0" smtClean="0"/>
              <a:t>Direct Quotes</a:t>
            </a:r>
          </a:p>
          <a:p>
            <a:r>
              <a:rPr lang="en-US" dirty="0" smtClean="0"/>
              <a:t>Indirect Quotes</a:t>
            </a:r>
          </a:p>
          <a:p>
            <a:r>
              <a:rPr lang="en-US" dirty="0" smtClean="0"/>
              <a:t>Quotes from outside sources (EBSCO) – </a:t>
            </a:r>
            <a:r>
              <a:rPr lang="en-US" i="1" dirty="0" smtClean="0"/>
              <a:t>for honors</a:t>
            </a:r>
          </a:p>
          <a:p>
            <a:endParaRPr lang="en-US" i="1" dirty="0" smtClean="0"/>
          </a:p>
          <a:p>
            <a:r>
              <a:rPr lang="en-US" i="1" dirty="0" smtClean="0"/>
              <a:t>The purpose of your PROOF is to strengthen your position and show why you are right :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 of Language?</a:t>
            </a:r>
            <a:endParaRPr lang="en-US" dirty="0"/>
          </a:p>
        </p:txBody>
      </p:sp>
      <p:sp>
        <p:nvSpPr>
          <p:cNvPr id="3" name="Content Placeholder 2"/>
          <p:cNvSpPr>
            <a:spLocks noGrp="1"/>
          </p:cNvSpPr>
          <p:nvPr>
            <p:ph idx="1"/>
          </p:nvPr>
        </p:nvSpPr>
        <p:spPr/>
        <p:txBody>
          <a:bodyPr/>
          <a:lstStyle/>
          <a:p>
            <a:r>
              <a:rPr lang="en-US" dirty="0" smtClean="0"/>
              <a:t>Look at the handout on “Transitions for Persuasive Pieces”</a:t>
            </a:r>
          </a:p>
          <a:p>
            <a:r>
              <a:rPr lang="en-US" dirty="0" smtClean="0"/>
              <a:t>Notice the transitional words that help argue for and against your position</a:t>
            </a:r>
          </a:p>
          <a:p>
            <a:r>
              <a:rPr lang="en-US" dirty="0" smtClean="0"/>
              <a:t>Use this terminology in your paper to guide the reader through your argument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Conclusion</a:t>
            </a:r>
            <a:endParaRPr lang="en-US" dirty="0"/>
          </a:p>
        </p:txBody>
      </p:sp>
      <p:sp>
        <p:nvSpPr>
          <p:cNvPr id="3" name="Content Placeholder 2"/>
          <p:cNvSpPr>
            <a:spLocks noGrp="1"/>
          </p:cNvSpPr>
          <p:nvPr>
            <p:ph idx="1"/>
          </p:nvPr>
        </p:nvSpPr>
        <p:spPr/>
        <p:txBody>
          <a:bodyPr/>
          <a:lstStyle/>
          <a:p>
            <a:r>
              <a:rPr lang="en-US" dirty="0" smtClean="0"/>
              <a:t>Last, but not least…</a:t>
            </a:r>
          </a:p>
          <a:p>
            <a:r>
              <a:rPr lang="en-US" dirty="0" smtClean="0"/>
              <a:t>Conclusion shows why your position is important</a:t>
            </a:r>
          </a:p>
          <a:p>
            <a:pPr lvl="1"/>
            <a:r>
              <a:rPr lang="en-US" dirty="0" smtClean="0"/>
              <a:t>Synthesize (don’t summarize) the ideas your presented</a:t>
            </a:r>
          </a:p>
          <a:p>
            <a:pPr lvl="1"/>
            <a:r>
              <a:rPr lang="en-US" dirty="0" smtClean="0"/>
              <a:t>Don’t forget to restate the thesis statement in some way</a:t>
            </a:r>
          </a:p>
          <a:p>
            <a:pPr lvl="1"/>
            <a:r>
              <a:rPr lang="en-US" dirty="0" smtClean="0"/>
              <a:t>End with a closing thought – maybe </a:t>
            </a:r>
            <a:r>
              <a:rPr lang="en-US" smtClean="0"/>
              <a:t>something insightful</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Persuasive Essay</a:t>
            </a:r>
            <a:endParaRPr lang="en-US" dirty="0"/>
          </a:p>
        </p:txBody>
      </p:sp>
      <p:sp>
        <p:nvSpPr>
          <p:cNvPr id="3" name="Content Placeholder 2"/>
          <p:cNvSpPr>
            <a:spLocks noGrp="1"/>
          </p:cNvSpPr>
          <p:nvPr>
            <p:ph idx="1"/>
          </p:nvPr>
        </p:nvSpPr>
        <p:spPr/>
        <p:txBody>
          <a:bodyPr/>
          <a:lstStyle/>
          <a:p>
            <a:r>
              <a:rPr lang="en-US" dirty="0" smtClean="0"/>
              <a:t>For your next essay, you will write a 3-4 page persuasive essay for </a:t>
            </a:r>
            <a:r>
              <a:rPr lang="en-US" i="1" dirty="0" smtClean="0"/>
              <a:t>The Crucible.</a:t>
            </a:r>
          </a:p>
          <a:p>
            <a:r>
              <a:rPr lang="en-US" dirty="0" smtClean="0"/>
              <a:t>You will choose one of the topics and prove, or argue, your position using a specific format.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Prompts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1.  Which character in </a:t>
            </a:r>
            <a:r>
              <a:rPr lang="en-US" i="1" dirty="0" smtClean="0"/>
              <a:t>The Crucible</a:t>
            </a:r>
            <a:r>
              <a:rPr lang="en-US" dirty="0" smtClean="0"/>
              <a:t> (primarily in Acts I and II) is most responsible for witchcraft hysteria? Consider the actions of John Proctor, Abigail Williams, Reverend Parris, Thomas Putnam, and Reverend Hale. What are the contributing factors to witchcraft hysteria and who should be held responsible for the imprisonment and execution of innocent Puritans?</a:t>
            </a:r>
          </a:p>
          <a:p>
            <a:r>
              <a:rPr lang="en-US" dirty="0" smtClean="0"/>
              <a:t> </a:t>
            </a:r>
          </a:p>
          <a:p>
            <a:r>
              <a:rPr lang="en-US" dirty="0" smtClean="0"/>
              <a:t>2.  In Arthur Miller’s </a:t>
            </a:r>
            <a:r>
              <a:rPr lang="en-US" i="1" dirty="0" smtClean="0"/>
              <a:t>The Crucible, </a:t>
            </a:r>
            <a:r>
              <a:rPr lang="en-US" dirty="0" smtClean="0"/>
              <a:t>Reverend Hale tells Elizabeth Proctor that “no principle, however glorious” is worth dying for, and he argues that it is better to give a false confession than to die for a principle of belief. Defend or refute Hale’s assertion using evidence from </a:t>
            </a:r>
            <a:r>
              <a:rPr lang="en-US" i="1" dirty="0" smtClean="0"/>
              <a:t>The Crucible </a:t>
            </a:r>
            <a:r>
              <a:rPr lang="en-US" dirty="0" smtClean="0"/>
              <a:t>to support your stance. </a:t>
            </a:r>
          </a:p>
          <a:p>
            <a:r>
              <a:rPr lang="en-US" b="1" dirty="0" smtClean="0"/>
              <a:t> </a:t>
            </a:r>
            <a:endParaRPr lang="en-US" dirty="0" smtClean="0"/>
          </a:p>
          <a:p>
            <a:r>
              <a:rPr lang="en-US" dirty="0" smtClean="0"/>
              <a:t>3.  Choose one character from </a:t>
            </a:r>
            <a:r>
              <a:rPr lang="en-US" i="1" dirty="0" smtClean="0"/>
              <a:t>The Crucible</a:t>
            </a:r>
            <a:r>
              <a:rPr lang="en-US" dirty="0" smtClean="0"/>
              <a:t> (you cannot use John Proctor).  Then, argue whether their actions throughout the drama are selfish or sacrificial. Are they heroic or villainous? Explain.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1086"/>
          </a:xfrm>
        </p:spPr>
        <p:txBody>
          <a:bodyPr>
            <a:normAutofit/>
          </a:bodyPr>
          <a:lstStyle/>
          <a:p>
            <a:r>
              <a:rPr lang="en-US" sz="2800" dirty="0" smtClean="0"/>
              <a:t>Essay Format – You have this handout already</a:t>
            </a:r>
            <a:endParaRPr lang="en-US" sz="2800" dirty="0"/>
          </a:p>
        </p:txBody>
      </p:sp>
      <p:sp>
        <p:nvSpPr>
          <p:cNvPr id="3" name="Content Placeholder 2"/>
          <p:cNvSpPr>
            <a:spLocks noGrp="1"/>
          </p:cNvSpPr>
          <p:nvPr>
            <p:ph idx="1"/>
          </p:nvPr>
        </p:nvSpPr>
        <p:spPr>
          <a:xfrm>
            <a:off x="457200" y="1221099"/>
            <a:ext cx="8229600" cy="5323993"/>
          </a:xfrm>
        </p:spPr>
        <p:txBody>
          <a:bodyPr>
            <a:normAutofit fontScale="25000" lnSpcReduction="20000"/>
          </a:bodyPr>
          <a:lstStyle/>
          <a:p>
            <a:r>
              <a:rPr lang="en-US" sz="4000" dirty="0" smtClean="0"/>
              <a:t>Introduction</a:t>
            </a:r>
          </a:p>
          <a:p>
            <a:r>
              <a:rPr lang="en-US" sz="4000" dirty="0" smtClean="0"/>
              <a:t> </a:t>
            </a:r>
          </a:p>
          <a:p>
            <a:r>
              <a:rPr lang="en-US" sz="4000" dirty="0" smtClean="0"/>
              <a:t>	A.	Get the readers attention by using a "hook." </a:t>
            </a:r>
          </a:p>
          <a:p>
            <a:r>
              <a:rPr lang="en-US" sz="4000" dirty="0" smtClean="0"/>
              <a:t>	B.	Give some background information as necessary. </a:t>
            </a:r>
          </a:p>
          <a:p>
            <a:r>
              <a:rPr lang="en-US" sz="4000" dirty="0" smtClean="0"/>
              <a:t>	C.	Thesis statement.</a:t>
            </a:r>
          </a:p>
          <a:p>
            <a:r>
              <a:rPr lang="en-US" sz="4000" dirty="0" smtClean="0"/>
              <a:t> </a:t>
            </a:r>
          </a:p>
          <a:p>
            <a:r>
              <a:rPr lang="en-US" sz="4000" dirty="0" smtClean="0"/>
              <a:t>I. First argument or reason to support your position:</a:t>
            </a:r>
          </a:p>
          <a:p>
            <a:r>
              <a:rPr lang="en-US" sz="4000" dirty="0" smtClean="0"/>
              <a:t>	A.	Topic sentence explaining your point and reason (Claim)</a:t>
            </a:r>
          </a:p>
          <a:p>
            <a:r>
              <a:rPr lang="en-US" sz="4000" dirty="0" smtClean="0"/>
              <a:t>		– using supportive evidence (Evidence)</a:t>
            </a:r>
          </a:p>
          <a:p>
            <a:r>
              <a:rPr lang="en-US" sz="4000" dirty="0" smtClean="0"/>
              <a:t>	B.	Concession toward opposing argument (Claim)</a:t>
            </a:r>
          </a:p>
          <a:p>
            <a:r>
              <a:rPr lang="en-US" sz="4000" dirty="0" smtClean="0"/>
              <a:t>		- using supportive evidence (Evidence)</a:t>
            </a:r>
          </a:p>
          <a:p>
            <a:r>
              <a:rPr lang="en-US" sz="4000" dirty="0" smtClean="0"/>
              <a:t>	C.	Elaboration to back your point. (Commentary)</a:t>
            </a:r>
          </a:p>
          <a:p>
            <a:r>
              <a:rPr lang="en-US" sz="4000" dirty="0" smtClean="0"/>
              <a:t>	D.	Clincher</a:t>
            </a:r>
          </a:p>
          <a:p>
            <a:r>
              <a:rPr lang="en-US" sz="4000" dirty="0" smtClean="0"/>
              <a:t> </a:t>
            </a:r>
          </a:p>
          <a:p>
            <a:r>
              <a:rPr lang="en-US" sz="4000" dirty="0" smtClean="0"/>
              <a:t>II. Second argument or reason to support your position:</a:t>
            </a:r>
          </a:p>
          <a:p>
            <a:r>
              <a:rPr lang="en-US" sz="4000" dirty="0" smtClean="0"/>
              <a:t>	A.	Topic sentence explaining your point and reason  (Claim)</a:t>
            </a:r>
          </a:p>
          <a:p>
            <a:r>
              <a:rPr lang="en-US" sz="4000" dirty="0" smtClean="0"/>
              <a:t>		- using supportive evidence (Evidence)</a:t>
            </a:r>
          </a:p>
          <a:p>
            <a:r>
              <a:rPr lang="en-US" sz="4000" dirty="0" smtClean="0"/>
              <a:t>	B.	Concession toward opposing argument (Claim)</a:t>
            </a:r>
          </a:p>
          <a:p>
            <a:r>
              <a:rPr lang="en-US" sz="4000" dirty="0" smtClean="0"/>
              <a:t>		– using supportive evidence (Evidence)</a:t>
            </a:r>
          </a:p>
          <a:p>
            <a:r>
              <a:rPr lang="en-US" sz="4000" dirty="0" smtClean="0"/>
              <a:t>	C.	Elaboration to back your point. (Commentary)</a:t>
            </a:r>
          </a:p>
          <a:p>
            <a:r>
              <a:rPr lang="en-US" sz="4000" dirty="0" smtClean="0"/>
              <a:t>	D.	Clincher</a:t>
            </a:r>
          </a:p>
          <a:p>
            <a:r>
              <a:rPr lang="en-US" sz="4000" dirty="0" smtClean="0"/>
              <a:t> </a:t>
            </a:r>
          </a:p>
          <a:p>
            <a:r>
              <a:rPr lang="en-US" sz="4000" dirty="0" smtClean="0"/>
              <a:t>III. Third argument or reason to support your position:</a:t>
            </a:r>
          </a:p>
          <a:p>
            <a:r>
              <a:rPr lang="en-US" sz="4000" dirty="0" smtClean="0"/>
              <a:t>	A.	Topic sentence explaining your point and reason (Claim)</a:t>
            </a:r>
          </a:p>
          <a:p>
            <a:r>
              <a:rPr lang="en-US" sz="4000" dirty="0" smtClean="0"/>
              <a:t>	B.	Supporting evidence (Evidence)</a:t>
            </a:r>
          </a:p>
          <a:p>
            <a:r>
              <a:rPr lang="en-US" sz="4000" dirty="0" smtClean="0"/>
              <a:t>	C.	Elaboration (Commentary)</a:t>
            </a:r>
          </a:p>
          <a:p>
            <a:r>
              <a:rPr lang="en-US" sz="4000" dirty="0" smtClean="0"/>
              <a:t>	D.	Clincher</a:t>
            </a:r>
          </a:p>
          <a:p>
            <a:r>
              <a:rPr lang="en-US" sz="4000" dirty="0" smtClean="0"/>
              <a:t> </a:t>
            </a:r>
          </a:p>
          <a:p>
            <a:r>
              <a:rPr lang="en-US" sz="4000" dirty="0" smtClean="0"/>
              <a:t>Conclusion: Shows why your topic/position is important</a:t>
            </a:r>
          </a:p>
          <a:p>
            <a:r>
              <a:rPr lang="en-US" sz="4000" dirty="0" smtClean="0"/>
              <a:t>A.	Synthesize, don’t summarize your ideas</a:t>
            </a:r>
          </a:p>
          <a:p>
            <a:r>
              <a:rPr lang="en-US" sz="4000" dirty="0" smtClean="0"/>
              <a:t>B.	Restate thesis statement in some way</a:t>
            </a:r>
          </a:p>
          <a:p>
            <a:r>
              <a:rPr lang="en-US" sz="4000" dirty="0" smtClean="0"/>
              <a:t>C.	End with something insightful, a message for your reader to  think about – but, not something new!</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Start?</a:t>
            </a:r>
            <a:endParaRPr lang="en-US" dirty="0"/>
          </a:p>
        </p:txBody>
      </p:sp>
      <p:sp>
        <p:nvSpPr>
          <p:cNvPr id="3" name="Content Placeholder 2"/>
          <p:cNvSpPr>
            <a:spLocks noGrp="1"/>
          </p:cNvSpPr>
          <p:nvPr>
            <p:ph idx="1"/>
          </p:nvPr>
        </p:nvSpPr>
        <p:spPr/>
        <p:txBody>
          <a:bodyPr/>
          <a:lstStyle/>
          <a:p>
            <a:r>
              <a:rPr lang="en-US" dirty="0" smtClean="0"/>
              <a:t>Let’s look at what a Concession or Counter Claim is</a:t>
            </a:r>
          </a:p>
          <a:p>
            <a:r>
              <a:rPr lang="en-US" dirty="0" smtClean="0"/>
              <a:t>And, just FYI:  the proof/evidence are either direct or indirect quotes, just like you use in your analytical essays!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64E2"/>
                </a:solidFill>
              </a:rPr>
              <a:t>Concessions/Counter Claim</a:t>
            </a:r>
            <a:endParaRPr lang="en-US" dirty="0">
              <a:solidFill>
                <a:srgbClr val="0064E2"/>
              </a:solidFill>
            </a:endParaRPr>
          </a:p>
        </p:txBody>
      </p:sp>
      <p:sp>
        <p:nvSpPr>
          <p:cNvPr id="3" name="Content Placeholder 2"/>
          <p:cNvSpPr>
            <a:spLocks noGrp="1"/>
          </p:cNvSpPr>
          <p:nvPr>
            <p:ph idx="1"/>
          </p:nvPr>
        </p:nvSpPr>
        <p:spPr/>
        <p:txBody>
          <a:bodyPr>
            <a:normAutofit lnSpcReduction="10000"/>
          </a:bodyPr>
          <a:lstStyle/>
          <a:p>
            <a:r>
              <a:rPr lang="en-US" dirty="0" smtClean="0"/>
              <a:t>The concession/counter claim will be the TOPIC sentence in two of your paragraphs*:</a:t>
            </a:r>
          </a:p>
          <a:p>
            <a:r>
              <a:rPr lang="en-US" dirty="0" smtClean="0">
                <a:solidFill>
                  <a:schemeClr val="accent6"/>
                </a:solidFill>
              </a:rPr>
              <a:t>Your job is to</a:t>
            </a:r>
            <a:r>
              <a:rPr lang="en-US" dirty="0" smtClean="0"/>
              <a:t>:</a:t>
            </a:r>
          </a:p>
          <a:p>
            <a:pPr lvl="1"/>
            <a:r>
              <a:rPr lang="en-US" dirty="0" smtClean="0">
                <a:solidFill>
                  <a:schemeClr val="tx2"/>
                </a:solidFill>
              </a:rPr>
              <a:t>Acknowledge</a:t>
            </a:r>
            <a:r>
              <a:rPr lang="en-US" dirty="0" smtClean="0"/>
              <a:t> the counter claim – the concession</a:t>
            </a:r>
          </a:p>
          <a:p>
            <a:pPr lvl="1"/>
            <a:r>
              <a:rPr lang="en-US" dirty="0" smtClean="0">
                <a:solidFill>
                  <a:srgbClr val="0064E2"/>
                </a:solidFill>
              </a:rPr>
              <a:t>DISPROVE</a:t>
            </a:r>
            <a:r>
              <a:rPr lang="en-US" dirty="0" smtClean="0"/>
              <a:t> the counter claim with a rebuttal</a:t>
            </a:r>
          </a:p>
          <a:p>
            <a:pPr lvl="1"/>
            <a:endParaRPr lang="en-US" dirty="0" smtClean="0"/>
          </a:p>
          <a:p>
            <a:r>
              <a:rPr lang="en-US" dirty="0" smtClean="0"/>
              <a:t>** This is one option, and often the easiest format.  You can, however, begin with your ‘pro’ claim.</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Claim</a:t>
            </a:r>
            <a:r>
              <a:rPr lang="en-US" dirty="0" smtClean="0">
                <a:solidFill>
                  <a:schemeClr val="accent6"/>
                </a:solidFill>
              </a:rPr>
              <a:t>:  There should be mandatory drug testing in schools.</a:t>
            </a:r>
          </a:p>
          <a:p>
            <a:r>
              <a:rPr lang="en-US" dirty="0" smtClean="0"/>
              <a:t>Counter Claim/Concession: </a:t>
            </a:r>
            <a:r>
              <a:rPr lang="en-US" dirty="0" smtClean="0">
                <a:solidFill>
                  <a:schemeClr val="accent4"/>
                </a:solidFill>
              </a:rPr>
              <a:t>There are those who believe that drug testing is a violation of student privacy.</a:t>
            </a:r>
            <a:endParaRPr lang="en-US" dirty="0">
              <a:solidFill>
                <a:schemeClr val="accent4"/>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64E2"/>
                </a:solidFill>
              </a:rPr>
              <a:t>Remember…</a:t>
            </a:r>
            <a:endParaRPr lang="en-US" dirty="0">
              <a:solidFill>
                <a:srgbClr val="0064E2"/>
              </a:solidFill>
            </a:endParaRPr>
          </a:p>
        </p:txBody>
      </p:sp>
      <p:sp>
        <p:nvSpPr>
          <p:cNvPr id="3" name="Content Placeholder 2"/>
          <p:cNvSpPr>
            <a:spLocks noGrp="1"/>
          </p:cNvSpPr>
          <p:nvPr>
            <p:ph idx="1"/>
          </p:nvPr>
        </p:nvSpPr>
        <p:spPr/>
        <p:txBody>
          <a:bodyPr/>
          <a:lstStyle/>
          <a:p>
            <a:r>
              <a:rPr lang="en-US" dirty="0" smtClean="0"/>
              <a:t>You must acknowledge the concession to have a balanced argument.</a:t>
            </a:r>
          </a:p>
          <a:p>
            <a:r>
              <a:rPr lang="en-US" dirty="0" smtClean="0"/>
              <a:t>So, acknowledge the concession and give a reason why others might support:</a:t>
            </a:r>
          </a:p>
          <a:p>
            <a:pPr lvl="1"/>
            <a:r>
              <a:rPr lang="en-US" dirty="0" smtClean="0">
                <a:solidFill>
                  <a:srgbClr val="FF0000"/>
                </a:solidFill>
              </a:rPr>
              <a:t>There are those who claim that mandatory drug testing is a violation of the student’s privacy.  They say that making a student “pee in a cup” is not the school’s job.</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solidFill>
              </a:rPr>
              <a:t>Disprove the Concession with your Rebuttal</a:t>
            </a:r>
            <a:endParaRPr lang="en-US" dirty="0">
              <a:solidFill>
                <a:schemeClr val="tx2"/>
              </a:solidFill>
            </a:endParaRPr>
          </a:p>
        </p:txBody>
      </p:sp>
      <p:sp>
        <p:nvSpPr>
          <p:cNvPr id="3" name="Content Placeholder 2"/>
          <p:cNvSpPr>
            <a:spLocks noGrp="1"/>
          </p:cNvSpPr>
          <p:nvPr>
            <p:ph idx="1"/>
          </p:nvPr>
        </p:nvSpPr>
        <p:spPr/>
        <p:txBody>
          <a:bodyPr>
            <a:normAutofit lnSpcReduction="10000"/>
          </a:bodyPr>
          <a:lstStyle/>
          <a:p>
            <a:r>
              <a:rPr lang="en-US" dirty="0" smtClean="0"/>
              <a:t>So, now, give your rebuttal – basically saying why your point of view is correct.</a:t>
            </a:r>
          </a:p>
          <a:p>
            <a:r>
              <a:rPr lang="en-US" dirty="0" smtClean="0"/>
              <a:t>How do you do this?  State your claim and support it with your research!</a:t>
            </a:r>
          </a:p>
          <a:p>
            <a:r>
              <a:rPr lang="en-US" dirty="0" smtClean="0"/>
              <a:t>Example:  </a:t>
            </a:r>
            <a:r>
              <a:rPr lang="en-US" dirty="0" smtClean="0">
                <a:solidFill>
                  <a:schemeClr val="accent6"/>
                </a:solidFill>
              </a:rPr>
              <a:t>However, research shows that there are other tests a school may use, such as hair testing which is not considered an invasion of student’s personal privacy (Jones 43).  Jones states that “……………………………..” (46).</a:t>
            </a:r>
            <a:endParaRPr lang="en-US" dirty="0">
              <a:solidFill>
                <a:schemeClr val="accent6"/>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156</TotalTime>
  <Words>1335</Words>
  <Application>Microsoft Macintosh PowerPoint</Application>
  <PresentationFormat>On-screen Show (4:3)</PresentationFormat>
  <Paragraphs>120</Paragraphs>
  <Slides>19</Slides>
  <Notes>0</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Office Theme</vt:lpstr>
      <vt:lpstr>The Persuasive Essay</vt:lpstr>
      <vt:lpstr>The Persuasive Essay</vt:lpstr>
      <vt:lpstr>Essay Prompts</vt:lpstr>
      <vt:lpstr>Essay Format – You have this handout already</vt:lpstr>
      <vt:lpstr>Where to Start?</vt:lpstr>
      <vt:lpstr>Concessions/Counter Claim</vt:lpstr>
      <vt:lpstr>Example</vt:lpstr>
      <vt:lpstr>Remember…</vt:lpstr>
      <vt:lpstr>Disprove the Concession with your Rebuttal</vt:lpstr>
      <vt:lpstr>Now, put them all together</vt:lpstr>
      <vt:lpstr>So, let’s begin</vt:lpstr>
      <vt:lpstr>Now, find your evidence</vt:lpstr>
      <vt:lpstr>Organize Your Thoughts - Outline</vt:lpstr>
      <vt:lpstr>Body Paragraphs</vt:lpstr>
      <vt:lpstr>Point-By-Point Style</vt:lpstr>
      <vt:lpstr>Body Paragraphs</vt:lpstr>
      <vt:lpstr>What Kind of Proof</vt:lpstr>
      <vt:lpstr>What Kind of Language?</vt:lpstr>
      <vt:lpstr>The 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Carolyn Dyrvik</dc:creator>
  <cp:lastModifiedBy>Carolyn Dyrvik</cp:lastModifiedBy>
  <cp:revision>9</cp:revision>
  <dcterms:created xsi:type="dcterms:W3CDTF">2016-10-19T11:58:21Z</dcterms:created>
  <dcterms:modified xsi:type="dcterms:W3CDTF">2016-10-19T11:58:36Z</dcterms:modified>
</cp:coreProperties>
</file>